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8" r:id="rId3"/>
    <p:sldId id="275" r:id="rId4"/>
    <p:sldId id="272" r:id="rId5"/>
    <p:sldId id="276" r:id="rId6"/>
    <p:sldId id="268" r:id="rId7"/>
    <p:sldId id="264" r:id="rId8"/>
    <p:sldId id="271" r:id="rId9"/>
    <p:sldId id="265" r:id="rId1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37" autoAdjust="0"/>
  </p:normalViewPr>
  <p:slideViewPr>
    <p:cSldViewPr>
      <p:cViewPr varScale="1">
        <p:scale>
          <a:sx n="47" d="100"/>
          <a:sy n="47" d="100"/>
        </p:scale>
        <p:origin x="-1363"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CA60FD3-8D51-4FEA-9964-445E31A60EDE}" type="datetimeFigureOut">
              <a:rPr lang="uk-UA" smtClean="0"/>
              <a:t>23.03.2017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253616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CA60FD3-8D51-4FEA-9964-445E31A60EDE}" type="datetimeFigureOut">
              <a:rPr lang="uk-UA" smtClean="0"/>
              <a:t>23.03.2017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266962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CA60FD3-8D51-4FEA-9964-445E31A60EDE}" type="datetimeFigureOut">
              <a:rPr lang="uk-UA" smtClean="0"/>
              <a:t>23.03.2017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254363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CA60FD3-8D51-4FEA-9964-445E31A60EDE}" type="datetimeFigureOut">
              <a:rPr lang="uk-UA" smtClean="0"/>
              <a:t>23.03.2017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202940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A60FD3-8D51-4FEA-9964-445E31A60EDE}" type="datetimeFigureOut">
              <a:rPr lang="uk-UA" smtClean="0"/>
              <a:t>23.03.2017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115252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DCA60FD3-8D51-4FEA-9964-445E31A60EDE}" type="datetimeFigureOut">
              <a:rPr lang="uk-UA" smtClean="0"/>
              <a:t>23.03.2017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300965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DCA60FD3-8D51-4FEA-9964-445E31A60EDE}" type="datetimeFigureOut">
              <a:rPr lang="uk-UA" smtClean="0"/>
              <a:t>23.03.2017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378662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DCA60FD3-8D51-4FEA-9964-445E31A60EDE}" type="datetimeFigureOut">
              <a:rPr lang="uk-UA" smtClean="0"/>
              <a:t>23.03.2017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154722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A60FD3-8D51-4FEA-9964-445E31A60EDE}" type="datetimeFigureOut">
              <a:rPr lang="uk-UA" smtClean="0"/>
              <a:t>23.03.2017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177411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A60FD3-8D51-4FEA-9964-445E31A60EDE}" type="datetimeFigureOut">
              <a:rPr lang="uk-UA" smtClean="0"/>
              <a:t>23.03.2017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296464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A60FD3-8D51-4FEA-9964-445E31A60EDE}" type="datetimeFigureOut">
              <a:rPr lang="uk-UA" smtClean="0"/>
              <a:t>23.03.2017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1C6D23-9902-4CC8-B817-ABB2C23FDC11}" type="slidenum">
              <a:rPr lang="uk-UA" smtClean="0"/>
              <a:t>‹#›</a:t>
            </a:fld>
            <a:endParaRPr lang="uk-UA"/>
          </a:p>
        </p:txBody>
      </p:sp>
    </p:spTree>
    <p:extLst>
      <p:ext uri="{BB962C8B-B14F-4D97-AF65-F5344CB8AC3E}">
        <p14:creationId xmlns:p14="http://schemas.microsoft.com/office/powerpoint/2010/main" val="208663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60FD3-8D51-4FEA-9964-445E31A60EDE}" type="datetimeFigureOut">
              <a:rPr lang="uk-UA" smtClean="0"/>
              <a:t>23.03.2017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C6D23-9902-4CC8-B817-ABB2C23FDC11}" type="slidenum">
              <a:rPr lang="uk-UA" smtClean="0"/>
              <a:t>‹#›</a:t>
            </a:fld>
            <a:endParaRPr lang="uk-UA"/>
          </a:p>
        </p:txBody>
      </p:sp>
    </p:spTree>
    <p:extLst>
      <p:ext uri="{BB962C8B-B14F-4D97-AF65-F5344CB8AC3E}">
        <p14:creationId xmlns:p14="http://schemas.microsoft.com/office/powerpoint/2010/main" val="170573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340768"/>
            <a:ext cx="7128792" cy="4893647"/>
          </a:xfrm>
          <a:prstGeom prst="rect">
            <a:avLst/>
          </a:prstGeom>
        </p:spPr>
        <p:txBody>
          <a:bodyPr wrap="square">
            <a:spAutoFit/>
          </a:bodyPr>
          <a:lstStyle/>
          <a:p>
            <a:pPr algn="ctr"/>
            <a:r>
              <a:rPr lang="uk-UA" sz="2400" b="1" dirty="0" err="1" smtClean="0">
                <a:latin typeface="Times New Roman" panose="02020603050405020304" pitchFamily="18" charset="0"/>
                <a:cs typeface="Times New Roman" panose="02020603050405020304" pitchFamily="18" charset="0"/>
              </a:rPr>
              <a:t>Visualization</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of</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creative</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works</a:t>
            </a:r>
            <a:r>
              <a:rPr lang="uk-UA" sz="2400" b="1" dirty="0" smtClean="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uk-UA" sz="2400" b="1" dirty="0" err="1" smtClean="0">
                <a:latin typeface="Times New Roman" panose="02020603050405020304" pitchFamily="18" charset="0"/>
                <a:cs typeface="Times New Roman" panose="02020603050405020304" pitchFamily="18" charset="0"/>
              </a:rPr>
              <a:t>by</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Ukrainian</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writers</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from</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Galicia</a:t>
            </a:r>
            <a:r>
              <a:rPr lang="uk-UA" sz="2400" b="1" dirty="0" smtClean="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ct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400" b="1" dirty="0" err="1" smtClean="0">
                <a:latin typeface="Times New Roman" panose="02020603050405020304" pitchFamily="18" charset="0"/>
                <a:cs typeface="Times New Roman" panose="02020603050405020304" pitchFamily="18" charset="0"/>
              </a:rPr>
              <a:t>in</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the</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books</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and</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periodicals</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of</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the</a:t>
            </a:r>
            <a:r>
              <a:rPr lang="uk-UA" sz="2400" b="1" dirty="0" smtClean="0">
                <a:latin typeface="Times New Roman" panose="02020603050405020304" pitchFamily="18" charset="0"/>
                <a:cs typeface="Times New Roman" panose="02020603050405020304" pitchFamily="18" charset="0"/>
              </a:rPr>
              <a:t> 19th c. – 1939</a:t>
            </a:r>
            <a:endParaRPr lang="en-US" sz="2400" b="1" dirty="0" smtClean="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r"/>
            <a:r>
              <a:rPr lang="en-US" sz="2400" b="1" dirty="0" err="1" smtClean="0">
                <a:latin typeface="Times New Roman" panose="02020603050405020304" pitchFamily="18" charset="0"/>
                <a:cs typeface="Times New Roman" panose="02020603050405020304" pitchFamily="18" charset="0"/>
              </a:rPr>
              <a:t>Lilija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Syrota</a:t>
            </a: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708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64704"/>
            <a:ext cx="7614592" cy="461665"/>
          </a:xfrm>
          <a:prstGeom prst="rect">
            <a:avLst/>
          </a:prstGeom>
        </p:spPr>
        <p:txBody>
          <a:bodyPr wrap="square">
            <a:spAutoFit/>
          </a:bodyPr>
          <a:lstStyle/>
          <a:p>
            <a:pPr algn="just"/>
            <a:r>
              <a:rPr lang="en-US" sz="2400" dirty="0" smtClean="0"/>
              <a:t>	</a:t>
            </a:r>
            <a:endParaRPr lang="uk-UA" sz="2400" dirty="0"/>
          </a:p>
        </p:txBody>
      </p:sp>
      <p:sp>
        <p:nvSpPr>
          <p:cNvPr id="3" name="Прямоугольник 2"/>
          <p:cNvSpPr/>
          <p:nvPr/>
        </p:nvSpPr>
        <p:spPr>
          <a:xfrm>
            <a:off x="683568" y="620688"/>
            <a:ext cx="4896544" cy="6001643"/>
          </a:xfrm>
          <a:prstGeom prst="rect">
            <a:avLst/>
          </a:prstGeom>
        </p:spPr>
        <p:txBody>
          <a:bodyPr wrap="square">
            <a:spAutoFit/>
          </a:bodyPr>
          <a:lstStyle/>
          <a:p>
            <a:pPr algn="just"/>
            <a:r>
              <a:rPr lang="en-US" sz="2400" dirty="0"/>
              <a:t>T</a:t>
            </a:r>
            <a:r>
              <a:rPr lang="uk-UA" sz="2400" dirty="0"/>
              <a:t>he </a:t>
            </a:r>
            <a:r>
              <a:rPr lang="uk-UA" sz="2400" dirty="0"/>
              <a:t>print</a:t>
            </a:r>
            <a:r>
              <a:rPr lang="uk-UA" sz="2400" dirty="0"/>
              <a:t> </a:t>
            </a:r>
            <a:r>
              <a:rPr lang="uk-UA" sz="2400" dirty="0"/>
              <a:t>editions</a:t>
            </a:r>
            <a:r>
              <a:rPr lang="en-US" sz="2400" dirty="0"/>
              <a:t>, and </a:t>
            </a:r>
            <a:r>
              <a:rPr lang="uk-UA" sz="2400" dirty="0"/>
              <a:t>in</a:t>
            </a:r>
            <a:r>
              <a:rPr lang="uk-UA" sz="2400" dirty="0"/>
              <a:t> </a:t>
            </a:r>
            <a:r>
              <a:rPr lang="uk-UA" sz="2400" dirty="0"/>
              <a:t>particular</a:t>
            </a:r>
            <a:r>
              <a:rPr lang="uk-UA" sz="2400" dirty="0"/>
              <a:t>, </a:t>
            </a:r>
            <a:r>
              <a:rPr lang="uk-UA" sz="2400" dirty="0"/>
              <a:t>literary</a:t>
            </a:r>
            <a:r>
              <a:rPr lang="uk-UA" sz="2400" dirty="0"/>
              <a:t> </a:t>
            </a:r>
            <a:r>
              <a:rPr lang="uk-UA" sz="2400" dirty="0"/>
              <a:t>publications</a:t>
            </a:r>
            <a:r>
              <a:rPr lang="en-US" sz="2400" dirty="0"/>
              <a:t>, </a:t>
            </a:r>
            <a:r>
              <a:rPr lang="uk-UA" sz="2400" dirty="0"/>
              <a:t>played</a:t>
            </a:r>
            <a:r>
              <a:rPr lang="uk-UA" sz="2400" dirty="0"/>
              <a:t> </a:t>
            </a:r>
            <a:r>
              <a:rPr lang="en-US" sz="2400" dirty="0"/>
              <a:t>an </a:t>
            </a:r>
            <a:r>
              <a:rPr lang="en-US" sz="2400" dirty="0"/>
              <a:t>i</a:t>
            </a:r>
            <a:r>
              <a:rPr lang="uk-UA" sz="2400" dirty="0"/>
              <a:t>mportant</a:t>
            </a:r>
            <a:r>
              <a:rPr lang="uk-UA" sz="2400" dirty="0"/>
              <a:t> </a:t>
            </a:r>
            <a:r>
              <a:rPr lang="uk-UA" sz="2400" dirty="0"/>
              <a:t>role</a:t>
            </a:r>
            <a:r>
              <a:rPr lang="uk-UA" sz="2400" dirty="0"/>
              <a:t> </a:t>
            </a:r>
            <a:r>
              <a:rPr lang="uk-UA" sz="2400" dirty="0"/>
              <a:t>in</a:t>
            </a:r>
            <a:r>
              <a:rPr lang="uk-UA" sz="2400" dirty="0"/>
              <a:t> </a:t>
            </a:r>
            <a:r>
              <a:rPr lang="uk-UA" sz="2400" dirty="0"/>
              <a:t>life</a:t>
            </a:r>
            <a:r>
              <a:rPr lang="uk-UA" sz="2400" dirty="0"/>
              <a:t> </a:t>
            </a:r>
            <a:r>
              <a:rPr lang="uk-UA" sz="2400" dirty="0"/>
              <a:t>of</a:t>
            </a:r>
            <a:r>
              <a:rPr lang="uk-UA" sz="2400" dirty="0"/>
              <a:t> </a:t>
            </a:r>
            <a:r>
              <a:rPr lang="uk-UA" sz="2400" dirty="0"/>
              <a:t>any</a:t>
            </a:r>
            <a:r>
              <a:rPr lang="uk-UA" sz="2400" dirty="0"/>
              <a:t> </a:t>
            </a:r>
            <a:r>
              <a:rPr lang="uk-UA" sz="2400" dirty="0"/>
              <a:t>nation</a:t>
            </a:r>
            <a:r>
              <a:rPr lang="uk-UA" sz="2400" dirty="0"/>
              <a:t> </a:t>
            </a:r>
            <a:r>
              <a:rPr lang="en-US" sz="2400" dirty="0" smtClean="0"/>
              <a:t>in the end of XIX</a:t>
            </a:r>
            <a:r>
              <a:rPr lang="uk-UA" sz="2400" dirty="0" smtClean="0"/>
              <a:t>–1939</a:t>
            </a:r>
            <a:r>
              <a:rPr lang="en-US" sz="2400" baseline="30000" dirty="0" smtClean="0"/>
              <a:t>th</a:t>
            </a:r>
            <a:r>
              <a:rPr lang="en-US" sz="2400" dirty="0" smtClean="0"/>
              <a:t>.</a:t>
            </a:r>
            <a:r>
              <a:rPr lang="uk-UA" sz="2400" dirty="0" smtClean="0"/>
              <a:t> </a:t>
            </a:r>
            <a:r>
              <a:rPr lang="uk-UA" sz="2400" dirty="0" smtClean="0"/>
              <a:t>In</a:t>
            </a:r>
            <a:r>
              <a:rPr lang="uk-UA" sz="2400" dirty="0" smtClean="0"/>
              <a:t> </a:t>
            </a:r>
            <a:r>
              <a:rPr lang="en-US" sz="2400" dirty="0"/>
              <a:t>this period a novels and a stories was printed</a:t>
            </a:r>
            <a:r>
              <a:rPr lang="uk-UA" sz="2400" dirty="0"/>
              <a:t> </a:t>
            </a:r>
            <a:r>
              <a:rPr lang="uk-UA" sz="2400" dirty="0"/>
              <a:t>along</a:t>
            </a:r>
            <a:r>
              <a:rPr lang="uk-UA" sz="2400" dirty="0"/>
              <a:t> </a:t>
            </a:r>
            <a:r>
              <a:rPr lang="uk-UA" sz="2400" dirty="0"/>
              <a:t>with</a:t>
            </a:r>
            <a:r>
              <a:rPr lang="uk-UA" sz="2400" dirty="0"/>
              <a:t> </a:t>
            </a:r>
            <a:r>
              <a:rPr lang="uk-UA" sz="2400" dirty="0"/>
              <a:t>social</a:t>
            </a:r>
            <a:r>
              <a:rPr lang="uk-UA" sz="2400" dirty="0"/>
              <a:t>, </a:t>
            </a:r>
            <a:r>
              <a:rPr lang="uk-UA" sz="2400" dirty="0"/>
              <a:t>economic</a:t>
            </a:r>
            <a:r>
              <a:rPr lang="en-US" sz="2400" dirty="0"/>
              <a:t>al</a:t>
            </a:r>
            <a:r>
              <a:rPr lang="uk-UA" sz="2400" dirty="0"/>
              <a:t>, </a:t>
            </a:r>
            <a:r>
              <a:rPr lang="en-US" sz="2400" dirty="0"/>
              <a:t>juridical</a:t>
            </a:r>
            <a:r>
              <a:rPr lang="uk-UA" sz="2400" dirty="0"/>
              <a:t>, </a:t>
            </a:r>
            <a:r>
              <a:rPr lang="uk-UA" sz="2400" dirty="0"/>
              <a:t>environment</a:t>
            </a:r>
            <a:r>
              <a:rPr lang="en-US" sz="2400" dirty="0"/>
              <a:t>al topics in a book series and journals</a:t>
            </a:r>
            <a:r>
              <a:rPr lang="uk-UA" sz="2400" dirty="0"/>
              <a:t>.</a:t>
            </a:r>
            <a:r>
              <a:rPr lang="en-US" sz="2400" dirty="0"/>
              <a:t>	</a:t>
            </a:r>
            <a:r>
              <a:rPr lang="en-US" sz="2400" dirty="0" smtClean="0"/>
              <a:t>Only </a:t>
            </a:r>
            <a:r>
              <a:rPr lang="en-US" sz="2400" dirty="0"/>
              <a:t>some books and journals were illustrated in the XIX century. Mainly drawings, photos or ornaments had to testify the uniqueness of this edition. Appreciation of the importance of illustrative material was not unanimous, particularly with regard to the illustration of children's texts.</a:t>
            </a:r>
            <a:endParaRPr lang="uk-UA" sz="2400" dirty="0"/>
          </a:p>
        </p:txBody>
      </p:sp>
      <p:pic>
        <p:nvPicPr>
          <p:cNvPr id="8194" name="Picture 2" descr="C:\Users\Користувач\Pictures\2017-03-22 Краків-книги Торунь-фото\Торунь фото 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76672"/>
            <a:ext cx="2952328" cy="265295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Користувач\Pictures\2017-03-22 Краків-книги Торунь-фото\Торунь фото 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21508"/>
            <a:ext cx="2952328" cy="275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61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Користувач\Pictures\2017-03-15 Торунь обкладинки\Торунь обкладинки 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122" y="3764374"/>
            <a:ext cx="2237670" cy="26889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Користувач\Pictures\2017-03-22 Краків-книги Торунь-фото\Торунь фото 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764374"/>
            <a:ext cx="2226826" cy="26889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2122" y="332656"/>
            <a:ext cx="8208912" cy="2677656"/>
          </a:xfrm>
          <a:prstGeom prst="rect">
            <a:avLst/>
          </a:prstGeom>
        </p:spPr>
        <p:txBody>
          <a:bodyPr wrap="square">
            <a:spAutoFit/>
          </a:bodyPr>
          <a:lstStyle/>
          <a:p>
            <a:pPr algn="just"/>
            <a:r>
              <a:rPr lang="en-US" sz="2400" dirty="0" smtClean="0"/>
              <a:t>In this period graphic information was placed on the cover of the book. Pinnacle publishing production of </a:t>
            </a:r>
            <a:r>
              <a:rPr lang="en-US" sz="2400" dirty="0" smtClean="0"/>
              <a:t>Lviv</a:t>
            </a:r>
            <a:r>
              <a:rPr lang="en-US" sz="2400" dirty="0" smtClean="0"/>
              <a:t> until 1914 can be considered the anthology of Ukrainian lyrics "Accords" (1903), which </a:t>
            </a:r>
            <a:r>
              <a:rPr lang="en-US" sz="2400" dirty="0" smtClean="0"/>
              <a:t>Yulian</a:t>
            </a:r>
            <a:r>
              <a:rPr lang="en-US" sz="2400" dirty="0" smtClean="0"/>
              <a:t> </a:t>
            </a:r>
            <a:r>
              <a:rPr lang="en-US" sz="2400" dirty="0" smtClean="0"/>
              <a:t>Pankevych</a:t>
            </a:r>
            <a:r>
              <a:rPr lang="en-US" sz="2400" dirty="0" smtClean="0"/>
              <a:t> had illustrated. Numerous floral and geometric patterns, intros, endings, the first letters of the verses, miniatures and paintings were revealed the contents of the works of Ukrainian classics and modernists. </a:t>
            </a:r>
            <a:endParaRPr lang="uk-UA" sz="2400" dirty="0"/>
          </a:p>
        </p:txBody>
      </p:sp>
      <p:pic>
        <p:nvPicPr>
          <p:cNvPr id="6" name="Picture 2" descr="C:\Users\Користувач\Pictures\2017-03-22 Краків-книги Торунь-фото\Торунь фото 1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764374"/>
            <a:ext cx="2520280" cy="268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502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80920" cy="4154984"/>
          </a:xfrm>
          <a:prstGeom prst="rect">
            <a:avLst/>
          </a:prstGeom>
        </p:spPr>
        <p:txBody>
          <a:bodyPr wrap="square">
            <a:spAutoFit/>
          </a:bodyPr>
          <a:lstStyle/>
          <a:p>
            <a:pPr algn="just"/>
            <a:r>
              <a:rPr lang="en-US" sz="2400" dirty="0" smtClean="0"/>
              <a:t>The </a:t>
            </a:r>
            <a:r>
              <a:rPr lang="en-US" sz="2400" dirty="0"/>
              <a:t>majority of printed materials were issued on the basis of the following principle: the illustration was not coordination with the opinion of an author of a literary work, that was printed in the book series. Its publishers were not members of a literary groups – they were with the society "</a:t>
            </a:r>
            <a:r>
              <a:rPr lang="en-US" sz="2400" dirty="0"/>
              <a:t>Enlightmen</a:t>
            </a:r>
            <a:r>
              <a:rPr lang="en-US" sz="2400" dirty="0"/>
              <a:t>", the </a:t>
            </a:r>
            <a:r>
              <a:rPr lang="en-US" sz="2400" dirty="0"/>
              <a:t>Ruthenian</a:t>
            </a:r>
            <a:r>
              <a:rPr lang="en-US" sz="2400" dirty="0"/>
              <a:t> pedagogical society, the Ukrainian-</a:t>
            </a:r>
            <a:r>
              <a:rPr lang="en-US" sz="2400" dirty="0"/>
              <a:t>Ruthenian</a:t>
            </a:r>
            <a:r>
              <a:rPr lang="en-US" sz="2400" dirty="0"/>
              <a:t> publishing Company, etc. </a:t>
            </a:r>
            <a:r>
              <a:rPr lang="en-US" sz="2400" dirty="0" smtClean="0"/>
              <a:t>Characteristic features of books were the immutability of the cover design in a series (a schematic-symbolic picture-</a:t>
            </a:r>
            <a:r>
              <a:rPr lang="en-US" sz="2400" dirty="0" smtClean="0"/>
              <a:t>cliche</a:t>
            </a:r>
            <a:r>
              <a:rPr lang="en-US" sz="2400" dirty="0" smtClean="0"/>
              <a:t>), the lack of funds that had led to the sparingly using of drawings, photos, reproductions. The first page of the cover, as a rule, were decorated with a border of ornament.</a:t>
            </a:r>
            <a:endParaRPr lang="uk-UA" sz="2400" dirty="0"/>
          </a:p>
        </p:txBody>
      </p:sp>
      <p:pic>
        <p:nvPicPr>
          <p:cNvPr id="3" name="Picture 2" descr="C:\Users\Користувач\Pictures\2017-03-22 Краків-книги Торунь-фото\Торунь фото 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559648"/>
            <a:ext cx="2376264" cy="21097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Користувач\Pictures\2017-03-15 Торунь обкладинки\Торунь обкладинки 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59648"/>
            <a:ext cx="2592288" cy="21097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Користувач\Pictures\2017-03-22 Краків-книги Торунь-фото\Торунь фото 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559648"/>
            <a:ext cx="2304256" cy="212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60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064896" cy="2308324"/>
          </a:xfrm>
          <a:prstGeom prst="rect">
            <a:avLst/>
          </a:prstGeom>
        </p:spPr>
        <p:txBody>
          <a:bodyPr wrap="square">
            <a:spAutoFit/>
          </a:bodyPr>
          <a:lstStyle/>
          <a:p>
            <a:pPr algn="just"/>
            <a:r>
              <a:rPr lang="en-US" sz="2400" dirty="0" err="1" smtClean="0"/>
              <a:t>Volodymyr</a:t>
            </a:r>
            <a:r>
              <a:rPr lang="en-US" sz="2400" dirty="0" smtClean="0"/>
              <a:t> </a:t>
            </a:r>
            <a:r>
              <a:rPr lang="en-US" sz="2400" dirty="0" err="1"/>
              <a:t>Lasowski</a:t>
            </a:r>
            <a:r>
              <a:rPr lang="en-US" sz="2400" dirty="0"/>
              <a:t> depicted smoldering fuzzy contour of a school notebook, through which, as if through a window, clearly see the future, embodied in the symbolic urban landscape. The inscription "</a:t>
            </a:r>
            <a:r>
              <a:rPr lang="en-US" sz="2400" dirty="0" err="1"/>
              <a:t>Antonych</a:t>
            </a:r>
            <a:r>
              <a:rPr lang="en-US" sz="2400" dirty="0"/>
              <a:t>" and "Rotation" ' is also a kind of antithesis, with the use of italics and a clean, straight font.</a:t>
            </a:r>
            <a:endParaRPr lang="uk-UA" sz="2400" dirty="0"/>
          </a:p>
        </p:txBody>
      </p:sp>
      <p:pic>
        <p:nvPicPr>
          <p:cNvPr id="3" name="Picture 4" descr="C:\Users\Користувач\Pictures\2017-03-15 Торунь обкладинки\Торунь обкладинки 0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653136"/>
            <a:ext cx="223224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Користувач\Pictures\2017-03-15 Торунь обкладинки\Торунь обкладинки 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653136"/>
            <a:ext cx="295232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Користувач\Pictures\2017-03-15 Торунь обкладинки\Торунь обкладинки 0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653136"/>
            <a:ext cx="2160239" cy="1872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Користувач\Pictures\2017-03-15 Торунь обкладинки\Торунь обкладинки 0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2343656"/>
            <a:ext cx="1728192" cy="1877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Користувач\Pictures\2017-03-15 Торунь обкладинки\Торунь обкладинки 0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2357855"/>
            <a:ext cx="1800200" cy="1863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Користувач\Pictures\2017-03-15 Торунь обкладинки\Торунь обкладинки 0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2357855"/>
            <a:ext cx="1800200" cy="186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60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Користувач\Pictures\2017-03-15 Торунь обкладинки\Торунь обкладинки 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149080"/>
            <a:ext cx="151216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Користувач\Pictures\2017-03-15 Торунь обкладинки\Торунь обкладинки 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149080"/>
            <a:ext cx="151216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Користувач\Pictures\2017-03-15 Торунь обкладинки\Торунь обкладинки 0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116423"/>
            <a:ext cx="2520280" cy="226490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Користувач\Pictures\2017-03-15 Торунь обкладинки\Торунь обкладинки 0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116422"/>
            <a:ext cx="1512168" cy="226490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332656"/>
            <a:ext cx="8352928" cy="3785652"/>
          </a:xfrm>
          <a:prstGeom prst="rect">
            <a:avLst/>
          </a:prstGeom>
        </p:spPr>
        <p:txBody>
          <a:bodyPr wrap="square">
            <a:spAutoFit/>
          </a:bodyPr>
          <a:lstStyle/>
          <a:p>
            <a:pPr algn="just"/>
            <a:r>
              <a:rPr lang="en-US" sz="2000" dirty="0" smtClean="0"/>
              <a:t>The majority of Ukrainian publishers in </a:t>
            </a:r>
            <a:r>
              <a:rPr lang="en-US" sz="2000" dirty="0" err="1" smtClean="0"/>
              <a:t>Lviv</a:t>
            </a:r>
            <a:r>
              <a:rPr lang="en-US" sz="2000" dirty="0" smtClean="0"/>
              <a:t> in the interwar period cooperated more closely with artists. A mandatory element of the books was the bibliography about the this book and the information about the Illustrator too. </a:t>
            </a:r>
            <a:r>
              <a:rPr lang="en-US" sz="2000" dirty="0"/>
              <a:t>Innovative was that the illustrations did not have frames, they are freely placed on the page (at the top, middle or bottom of the page) and they were one with the text. Having its own substance and logic of placement out of the text, illustrations could inform about a certain feature of human relations. An important element of the visualization of literary material was saver to parts of individual works or sections of journals. P. </a:t>
            </a:r>
            <a:r>
              <a:rPr lang="en-US" sz="2000" dirty="0"/>
              <a:t>Kovzhun</a:t>
            </a:r>
            <a:r>
              <a:rPr lang="en-US" sz="2000" dirty="0"/>
              <a:t> was often author of the savers to the rubrics of literary journals, graphics to the works of Ukrainian classics, such as Ivan </a:t>
            </a:r>
            <a:r>
              <a:rPr lang="en-US" sz="2000" dirty="0"/>
              <a:t>Franko</a:t>
            </a:r>
            <a:r>
              <a:rPr lang="en-US" sz="2000" dirty="0"/>
              <a:t>. The principle of combining various narrative elements was used in the collection of B. I. </a:t>
            </a:r>
            <a:r>
              <a:rPr lang="en-US" sz="2000" dirty="0"/>
              <a:t>Antonych</a:t>
            </a:r>
            <a:r>
              <a:rPr lang="en-US" sz="2000" dirty="0"/>
              <a:t> "Rotation". </a:t>
            </a:r>
            <a:endParaRPr lang="uk-UA" sz="2000" dirty="0"/>
          </a:p>
        </p:txBody>
      </p:sp>
    </p:spTree>
    <p:extLst>
      <p:ext uri="{BB962C8B-B14F-4D97-AF65-F5344CB8AC3E}">
        <p14:creationId xmlns:p14="http://schemas.microsoft.com/office/powerpoint/2010/main" val="254711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Користувач\Pictures\2017-03-22 Краків-книги Торунь-фото\Торунь фото 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149080"/>
            <a:ext cx="158417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Користувач\Pictures\2017-03-15 Торунь обкладинки\Торунь обкладинки 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149080"/>
            <a:ext cx="158417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Користувач\Pictures\2017-03-15 Торунь обкладинки\Торунь обкладинки 0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4149080"/>
            <a:ext cx="1440160"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1560" y="476673"/>
            <a:ext cx="7920880" cy="2862322"/>
          </a:xfrm>
          <a:prstGeom prst="rect">
            <a:avLst/>
          </a:prstGeom>
        </p:spPr>
        <p:txBody>
          <a:bodyPr wrap="square">
            <a:spAutoFit/>
          </a:bodyPr>
          <a:lstStyle/>
          <a:p>
            <a:pPr algn="just"/>
            <a:r>
              <a:rPr lang="en-US" dirty="0"/>
              <a:t>As in the XIX century, the purpose of illustrated book cover – to focus on national motifs works. Choosing the main character for the all the drawings of nature, man and city, the artists revealed the peculiarity of the national mentality, variability of time, invincibility of the people. Select book cover of the P. </a:t>
            </a:r>
            <a:r>
              <a:rPr lang="en-US" dirty="0" err="1"/>
              <a:t>Kovzhun</a:t>
            </a:r>
            <a:r>
              <a:rPr lang="en-US" dirty="0"/>
              <a:t> to the collection O. </a:t>
            </a:r>
            <a:r>
              <a:rPr lang="en-US" dirty="0" err="1"/>
              <a:t>Babij</a:t>
            </a:r>
            <a:r>
              <a:rPr lang="en-US" dirty="0"/>
              <a:t> "The Poetry" (1923). B. </a:t>
            </a:r>
            <a:r>
              <a:rPr lang="en-US" dirty="0" err="1"/>
              <a:t>Grinchenko</a:t>
            </a:r>
            <a:r>
              <a:rPr lang="en-US" dirty="0"/>
              <a:t> "The Sunlight" (1924) and D. </a:t>
            </a:r>
            <a:r>
              <a:rPr lang="en-US" dirty="0" err="1"/>
              <a:t>Vikonska</a:t>
            </a:r>
            <a:r>
              <a:rPr lang="en-US" dirty="0"/>
              <a:t> "The Paradise Apple Tree" (1931), S. </a:t>
            </a:r>
            <a:r>
              <a:rPr lang="en-US" dirty="0" err="1"/>
              <a:t>Hordynsky</a:t>
            </a:r>
            <a:r>
              <a:rPr lang="en-US" dirty="0"/>
              <a:t> to the stories of I. </a:t>
            </a:r>
            <a:r>
              <a:rPr lang="en-US" dirty="0" err="1"/>
              <a:t>Kernitsky</a:t>
            </a:r>
            <a:r>
              <a:rPr lang="en-US" dirty="0"/>
              <a:t> "The Night  Lights of St. Ivan" (1934), R. </a:t>
            </a:r>
            <a:r>
              <a:rPr lang="en-US" dirty="0" err="1"/>
              <a:t>Chornij</a:t>
            </a:r>
            <a:r>
              <a:rPr lang="en-US" dirty="0"/>
              <a:t> to the poem O. </a:t>
            </a:r>
            <a:r>
              <a:rPr lang="en-US" dirty="0" err="1"/>
              <a:t>Babij</a:t>
            </a:r>
            <a:r>
              <a:rPr lang="en-US" dirty="0"/>
              <a:t> "The </a:t>
            </a:r>
            <a:r>
              <a:rPr lang="en-US" dirty="0" err="1"/>
              <a:t>Lastest</a:t>
            </a:r>
            <a:r>
              <a:rPr lang="en-US" dirty="0"/>
              <a:t> victim for Caesar" (1937), E. </a:t>
            </a:r>
            <a:r>
              <a:rPr lang="en-US" dirty="0" err="1"/>
              <a:t>Kozak</a:t>
            </a:r>
            <a:r>
              <a:rPr lang="en-US" dirty="0"/>
              <a:t> to the story of Hieronymus Anonymous "</a:t>
            </a:r>
            <a:r>
              <a:rPr lang="en-US" dirty="0" err="1"/>
              <a:t>Lemko</a:t>
            </a:r>
            <a:r>
              <a:rPr lang="en-US" dirty="0"/>
              <a:t> destiny" (1939), the book cover of P. </a:t>
            </a:r>
            <a:r>
              <a:rPr lang="en-US" dirty="0" err="1"/>
              <a:t>Obal</a:t>
            </a:r>
            <a:r>
              <a:rPr lang="en-US" dirty="0"/>
              <a:t> to the journal "</a:t>
            </a:r>
            <a:r>
              <a:rPr lang="en-US" dirty="0" err="1"/>
              <a:t>Dazhbog</a:t>
            </a:r>
            <a:r>
              <a:rPr lang="en-US" dirty="0"/>
              <a:t>" (1933), and others with the very conventional landscape and portrait.</a:t>
            </a:r>
            <a:endParaRPr lang="uk-UA" dirty="0"/>
          </a:p>
        </p:txBody>
      </p:sp>
      <p:pic>
        <p:nvPicPr>
          <p:cNvPr id="6" name="Picture 2" descr="C:\Users\Користувач\Pictures\2017-03-22 Краків-книги Торунь-фото\Торунь фото 0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149080"/>
            <a:ext cx="1512167"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03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Користувач\Pictures\2017-03-22 Краків-книги Торунь-фото\Торунь фото 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149080"/>
            <a:ext cx="2160240"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404664"/>
            <a:ext cx="7920880" cy="3416320"/>
          </a:xfrm>
          <a:prstGeom prst="rect">
            <a:avLst/>
          </a:prstGeom>
        </p:spPr>
        <p:txBody>
          <a:bodyPr wrap="square">
            <a:spAutoFit/>
          </a:bodyPr>
          <a:lstStyle/>
          <a:p>
            <a:pPr algn="just"/>
            <a:r>
              <a:rPr lang="en-US" sz="2400" dirty="0"/>
              <a:t>As you see, the Ukrainian publishers have paid a lot of attention on a process of an illustration of the books and journals. They had work in cooperation with artists whose drawings have been closely connected with the contents of poetry, novels and stories. Approach of artists was based on the ideas of integrity of the book contents and on attention to details also. Artists tried deep to disclose poetic and philosophical content in literary works and the ideas of the Ukrainian </a:t>
            </a:r>
            <a:r>
              <a:rPr lang="uk-UA" sz="2400" dirty="0" err="1"/>
              <a:t>vanguard</a:t>
            </a:r>
            <a:r>
              <a:rPr lang="uk-UA" sz="2400" dirty="0"/>
              <a:t> </a:t>
            </a:r>
            <a:r>
              <a:rPr lang="uk-UA" sz="2400" dirty="0" err="1"/>
              <a:t>as</a:t>
            </a:r>
            <a:r>
              <a:rPr lang="uk-UA" sz="2400" dirty="0"/>
              <a:t> </a:t>
            </a:r>
            <a:r>
              <a:rPr lang="uk-UA" sz="2400" dirty="0" err="1"/>
              <a:t>literary</a:t>
            </a:r>
            <a:r>
              <a:rPr lang="uk-UA" sz="2400" dirty="0"/>
              <a:t> </a:t>
            </a:r>
            <a:r>
              <a:rPr lang="uk-UA" sz="2400" dirty="0" err="1"/>
              <a:t>movement</a:t>
            </a:r>
            <a:r>
              <a:rPr lang="en-US" sz="2400" dirty="0"/>
              <a:t>.	</a:t>
            </a:r>
            <a:r>
              <a:rPr lang="en-US" sz="2400" dirty="0" smtClean="0"/>
              <a:t>.</a:t>
            </a:r>
            <a:endParaRPr lang="uk-UA" sz="2400" dirty="0"/>
          </a:p>
        </p:txBody>
      </p:sp>
      <p:pic>
        <p:nvPicPr>
          <p:cNvPr id="5" name="Picture 2" descr="C:\Users\Користувач\Pictures\2017-03-22 Краків-книги Торунь-фото\Торунь фото 1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49080"/>
            <a:ext cx="2160240" cy="2304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Користувач\Pictures\2017-03-15 Торунь обкладинки\Торунь обкладинки 0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149080"/>
            <a:ext cx="2448272" cy="230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63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Користувач\Pictures\2017-03-15 Торунь обкладинки\Торунь обкладинки 0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892992"/>
            <a:ext cx="2448272" cy="256034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Користувач\Pictures\2017-03-15 Торунь обкладинки\Торунь обкладинки 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892992"/>
            <a:ext cx="2232248" cy="256033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76672"/>
            <a:ext cx="7992888" cy="3416320"/>
          </a:xfrm>
          <a:prstGeom prst="rect">
            <a:avLst/>
          </a:prstGeom>
        </p:spPr>
        <p:txBody>
          <a:bodyPr wrap="square">
            <a:spAutoFit/>
          </a:bodyPr>
          <a:lstStyle/>
          <a:p>
            <a:pPr algn="just"/>
            <a:r>
              <a:rPr lang="en-US" sz="2400" dirty="0"/>
              <a:t>The visualization that was mainly concentrated on </a:t>
            </a:r>
            <a:r>
              <a:rPr lang="en-US" sz="2400" dirty="0" err="1"/>
              <a:t>skilful</a:t>
            </a:r>
            <a:r>
              <a:rPr lang="en-US" sz="2400" dirty="0"/>
              <a:t> design of cover of book and magazine or in drawings to texts of </a:t>
            </a:r>
            <a:r>
              <a:rPr lang="en-US" sz="2400" dirty="0" err="1"/>
              <a:t>joutnals</a:t>
            </a:r>
            <a:r>
              <a:rPr lang="en-US" sz="2400" dirty="0"/>
              <a:t>, gives an opportunity to see an evolution and feature of Ukrainian book illustrations. Content of illustration was always directed to the stylization of national elements,  to the using of a symbolism of objects, figures, nature and their colors, to the simplified realistic or romantic image. With the help of illustrations a Ukrainian editions became more unique and interesting.	</a:t>
            </a:r>
            <a:endParaRPr lang="uk-UA" sz="2400" dirty="0"/>
          </a:p>
        </p:txBody>
      </p:sp>
    </p:spTree>
    <p:extLst>
      <p:ext uri="{BB962C8B-B14F-4D97-AF65-F5344CB8AC3E}">
        <p14:creationId xmlns:p14="http://schemas.microsoft.com/office/powerpoint/2010/main" val="2656930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855</Words>
  <Application>Microsoft Office PowerPoint</Application>
  <PresentationFormat>Экран (4:3)</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Користувач</dc:creator>
  <cp:lastModifiedBy>Користувач</cp:lastModifiedBy>
  <cp:revision>26</cp:revision>
  <dcterms:created xsi:type="dcterms:W3CDTF">2017-03-23T04:51:21Z</dcterms:created>
  <dcterms:modified xsi:type="dcterms:W3CDTF">2017-03-23T07:40:37Z</dcterms:modified>
</cp:coreProperties>
</file>